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5"/>
  </p:notesMasterIdLst>
  <p:sldIdLst>
    <p:sldId id="365" r:id="rId2"/>
    <p:sldId id="356" r:id="rId3"/>
    <p:sldId id="357" r:id="rId4"/>
    <p:sldId id="331" r:id="rId5"/>
    <p:sldId id="359" r:id="rId6"/>
    <p:sldId id="477" r:id="rId7"/>
    <p:sldId id="438" r:id="rId8"/>
    <p:sldId id="473" r:id="rId9"/>
    <p:sldId id="475" r:id="rId10"/>
    <p:sldId id="478" r:id="rId11"/>
    <p:sldId id="360" r:id="rId12"/>
    <p:sldId id="329" r:id="rId13"/>
    <p:sldId id="479"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74570D5-0CAF-42D2-AAE4-7201CE373AAD}">
          <p14:sldIdLst>
            <p14:sldId id="365"/>
            <p14:sldId id="356"/>
            <p14:sldId id="357"/>
            <p14:sldId id="331"/>
            <p14:sldId id="359"/>
            <p14:sldId id="477"/>
            <p14:sldId id="438"/>
            <p14:sldId id="473"/>
            <p14:sldId id="475"/>
            <p14:sldId id="478"/>
            <p14:sldId id="360"/>
            <p14:sldId id="329"/>
            <p14:sldId id="479"/>
          </p14:sldIdLst>
        </p14:section>
      </p14:sectionLst>
    </p:ext>
    <p:ext uri="{EFAFB233-063F-42B5-8137-9DF3F51BA10A}">
      <p15:sldGuideLst xmlns:p15="http://schemas.microsoft.com/office/powerpoint/2012/main">
        <p15:guide id="1" pos="4191">
          <p15:clr>
            <a:srgbClr val="A4A3A4"/>
          </p15:clr>
        </p15:guide>
        <p15:guide id="2" pos="439">
          <p15:clr>
            <a:srgbClr val="A4A3A4"/>
          </p15:clr>
        </p15:guide>
        <p15:guide id="3" orient="horz" pos="1532">
          <p15:clr>
            <a:srgbClr val="A4A3A4"/>
          </p15:clr>
        </p15:guide>
        <p15:guide id="4" pos="72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50" autoAdjust="0"/>
    <p:restoredTop sz="95244" autoAdjust="0"/>
  </p:normalViewPr>
  <p:slideViewPr>
    <p:cSldViewPr snapToGrid="0">
      <p:cViewPr>
        <p:scale>
          <a:sx n="75" d="100"/>
          <a:sy n="75" d="100"/>
        </p:scale>
        <p:origin x="1291" y="298"/>
      </p:cViewPr>
      <p:guideLst>
        <p:guide pos="4191"/>
        <p:guide pos="439"/>
        <p:guide orient="horz" pos="1532"/>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2024/6/15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650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我们对经典算法（</a:t>
            </a:r>
            <a:r>
              <a:rPr lang="en-US" altLang="zh-CN" dirty="0"/>
              <a:t>CNN</a:t>
            </a:r>
            <a:r>
              <a:rPr lang="zh-CN" altLang="en-US" dirty="0"/>
              <a:t>、</a:t>
            </a:r>
            <a:r>
              <a:rPr lang="en-US" altLang="zh-CN" dirty="0"/>
              <a:t>VGA</a:t>
            </a:r>
            <a:r>
              <a:rPr lang="zh-CN" altLang="en-US" dirty="0"/>
              <a:t>等）进行了优化训练，优化后的网络结构可以在在不损失准确率的情况，使用更少的资源，这使得模型在处理复杂图像分类任务时更加高效和准确。</a:t>
            </a:r>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下面我来介绍我们应用的另一个</a:t>
            </a:r>
            <a:r>
              <a:rPr lang="en-US" altLang="zh-CN" dirty="0"/>
              <a:t>caffe</a:t>
            </a:r>
            <a:r>
              <a:rPr lang="zh-CN" altLang="en-US" dirty="0"/>
              <a:t>框架，这个是</a:t>
            </a:r>
            <a:r>
              <a:rPr lang="en-US" altLang="zh-CN" dirty="0"/>
              <a:t>caffe</a:t>
            </a:r>
            <a:r>
              <a:rPr lang="zh-CN" altLang="en-US" dirty="0"/>
              <a:t>整体模型文件图，通过这个文件图我们可以看出整个模型含有训练和测试推理的开关和相关的必要参数，不包含中间</a:t>
            </a:r>
            <a:r>
              <a:rPr lang="en-US" altLang="zh-CN" dirty="0"/>
              <a:t>blob</a:t>
            </a:r>
            <a:r>
              <a:rPr lang="zh-CN" altLang="en-US" dirty="0"/>
              <a:t>的</a:t>
            </a:r>
            <a:r>
              <a:rPr lang="en-US" altLang="zh-CN" dirty="0"/>
              <a:t>shape</a:t>
            </a:r>
            <a:r>
              <a:rPr lang="zh-CN" altLang="en-US" dirty="0"/>
              <a:t>，所以</a:t>
            </a:r>
            <a:r>
              <a:rPr lang="en-US" altLang="zh-CN" dirty="0"/>
              <a:t>shape</a:t>
            </a:r>
            <a:r>
              <a:rPr lang="zh-CN" altLang="en-US" dirty="0"/>
              <a:t>推导都是在运行时进行的，网络层的可训练参数是用</a:t>
            </a:r>
            <a:r>
              <a:rPr lang="en-US" altLang="zh-CN" dirty="0" err="1"/>
              <a:t>BlobProto</a:t>
            </a:r>
            <a:r>
              <a:rPr lang="zh-CN" altLang="en-US" dirty="0"/>
              <a:t>代表的。</a:t>
            </a:r>
            <a:r>
              <a:rPr lang="en-US" altLang="zh-CN" dirty="0"/>
              <a:t>Conv1</a:t>
            </a:r>
            <a:r>
              <a:rPr lang="zh-CN" altLang="en-US" dirty="0"/>
              <a:t>：卷积层  </a:t>
            </a:r>
            <a:r>
              <a:rPr lang="en-US" altLang="zh-CN" dirty="0" err="1"/>
              <a:t>relu</a:t>
            </a:r>
            <a:r>
              <a:rPr lang="zh-CN" altLang="en-US" dirty="0"/>
              <a:t>：激活函数  </a:t>
            </a:r>
            <a:r>
              <a:rPr lang="en-US" altLang="zh-CN" dirty="0"/>
              <a:t>pool:</a:t>
            </a:r>
            <a:r>
              <a:rPr lang="zh-CN" altLang="en-US" dirty="0"/>
              <a:t>池化层  </a:t>
            </a:r>
            <a:r>
              <a:rPr lang="en-US" altLang="zh-CN" dirty="0"/>
              <a:t>norm</a:t>
            </a:r>
            <a:r>
              <a:rPr lang="zh-CN" altLang="en-US" dirty="0"/>
              <a:t>：局部相应归一化层 </a:t>
            </a:r>
            <a:r>
              <a:rPr lang="en-US" altLang="zh-CN" dirty="0"/>
              <a:t>fc6</a:t>
            </a:r>
            <a:r>
              <a:rPr lang="zh-CN" altLang="en-US" dirty="0"/>
              <a:t>：全连接层  </a:t>
            </a:r>
            <a:r>
              <a:rPr lang="en-US" altLang="zh-CN" dirty="0"/>
              <a:t>dropout</a:t>
            </a:r>
            <a:r>
              <a:rPr lang="zh-CN" altLang="en-US" dirty="0"/>
              <a:t>层的相关类定义在</a:t>
            </a:r>
            <a:r>
              <a:rPr lang="en-US" altLang="zh-CN" dirty="0"/>
              <a:t>dropout.cpp</a:t>
            </a:r>
            <a:r>
              <a:rPr lang="zh-CN" altLang="en-US" dirty="0"/>
              <a:t>中，它的作用是防止过拟合和降低计算复杂度。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378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3CF89-91F4-45FB-A589-58532703FCA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944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p14:dur="25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6139"/>
            <a:ext cx="12192000" cy="6852181"/>
          </a:xfrm>
          <a:prstGeom prst="rect">
            <a:avLst/>
          </a:prstGeom>
        </p:spPr>
      </p:pic>
      <p:sp>
        <p:nvSpPr>
          <p:cNvPr id="3" name="矩形 2"/>
          <p:cNvSpPr/>
          <p:nvPr/>
        </p:nvSpPr>
        <p:spPr>
          <a:xfrm>
            <a:off x="1687969" y="1400340"/>
            <a:ext cx="8799012" cy="4596662"/>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p:cNvSpPr txBox="1"/>
          <p:nvPr/>
        </p:nvSpPr>
        <p:spPr>
          <a:xfrm>
            <a:off x="1928494" y="2913841"/>
            <a:ext cx="8335011" cy="1569660"/>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i="0" u="none" strike="noStrike" dirty="0">
                <a:solidFill>
                  <a:srgbClr val="FFFFFF"/>
                </a:solidFill>
                <a:effectLst/>
                <a:latin typeface="Helvetica Neue" panose="02000503000000020004" pitchFamily="2" charset="0"/>
              </a:rPr>
              <a:t>基于</a:t>
            </a:r>
            <a:r>
              <a:rPr lang="en-US" altLang="zh-CN" sz="4800" b="1" i="0" u="none" strike="noStrike" dirty="0">
                <a:solidFill>
                  <a:srgbClr val="FFFFFF"/>
                </a:solidFill>
                <a:effectLst/>
                <a:latin typeface="Helvetica Neue" panose="02000503000000020004" pitchFamily="2" charset="0"/>
              </a:rPr>
              <a:t>PYNQ-Z2</a:t>
            </a:r>
            <a:r>
              <a:rPr lang="zh-CN" altLang="en-US" sz="4800" b="1" i="0" u="none" strike="noStrike" dirty="0">
                <a:solidFill>
                  <a:srgbClr val="FFFFFF"/>
                </a:solidFill>
                <a:effectLst/>
                <a:latin typeface="Helvetica Neue" panose="02000503000000020004" pitchFamily="2" charset="0"/>
              </a:rPr>
              <a:t>的</a:t>
            </a:r>
            <a:endParaRPr lang="en-US" altLang="zh-CN" sz="4800" b="1" i="0" u="none" strike="noStrike" dirty="0">
              <a:solidFill>
                <a:srgbClr val="FFFFFF"/>
              </a:solidFill>
              <a:effectLst/>
              <a:latin typeface="Helvetica Neue" panose="02000503000000020004" pitchFamily="2" charset="0"/>
            </a:endParaRPr>
          </a:p>
          <a:p>
            <a:pPr algn="ctr">
              <a:defRPr/>
            </a:pPr>
            <a:r>
              <a:rPr lang="zh-CN" altLang="en-US" sz="4800" b="1" i="0" u="none" strike="noStrike" dirty="0">
                <a:solidFill>
                  <a:srgbClr val="FFFFFF"/>
                </a:solidFill>
                <a:effectLst/>
                <a:latin typeface="Helvetica Neue" panose="02000503000000020004" pitchFamily="2" charset="0"/>
              </a:rPr>
              <a:t>图像识别算法集成模型设计</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chemeClr val="bg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8" name="图片 17" descr="校徽"/>
          <p:cNvPicPr>
            <a:picLocks noChangeAspect="1"/>
          </p:cNvPicPr>
          <p:nvPr/>
        </p:nvPicPr>
        <p:blipFill>
          <a:blip r:embed="rId3"/>
          <a:stretch>
            <a:fillRect/>
          </a:stretch>
        </p:blipFill>
        <p:spPr>
          <a:xfrm>
            <a:off x="5360618" y="969310"/>
            <a:ext cx="1439545" cy="1439545"/>
          </a:xfrm>
          <a:prstGeom prst="rect">
            <a:avLst/>
          </a:prstGeom>
        </p:spPr>
      </p:pic>
      <p:sp>
        <p:nvSpPr>
          <p:cNvPr id="4" name="矩形 3">
            <a:extLst>
              <a:ext uri="{FF2B5EF4-FFF2-40B4-BE49-F238E27FC236}">
                <a16:creationId xmlns:a16="http://schemas.microsoft.com/office/drawing/2014/main" id="{FC02B84F-7ECE-0C8C-CBF9-970AE12502E2}"/>
              </a:ext>
            </a:extLst>
          </p:cNvPr>
          <p:cNvSpPr/>
          <p:nvPr/>
        </p:nvSpPr>
        <p:spPr>
          <a:xfrm>
            <a:off x="1891311" y="1711366"/>
            <a:ext cx="8409378" cy="4168133"/>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3A0EE-A7E0-B613-A5E3-8861A5604461}"/>
              </a:ext>
            </a:extLst>
          </p:cNvPr>
          <p:cNvSpPr>
            <a:spLocks noGrp="1"/>
          </p:cNvSpPr>
          <p:nvPr>
            <p:ph type="title"/>
          </p:nvPr>
        </p:nvSpPr>
        <p:spPr/>
        <p:txBody>
          <a:bodyPr/>
          <a:lstStyle/>
          <a:p>
            <a:r>
              <a:rPr lang="zh-CN" altLang="en-US" dirty="0"/>
              <a:t>项目展示</a:t>
            </a:r>
          </a:p>
        </p:txBody>
      </p:sp>
      <p:pic>
        <p:nvPicPr>
          <p:cNvPr id="3" name="图片 2">
            <a:extLst>
              <a:ext uri="{FF2B5EF4-FFF2-40B4-BE49-F238E27FC236}">
                <a16:creationId xmlns:a16="http://schemas.microsoft.com/office/drawing/2014/main" id="{328DB9C5-7ADA-973E-4F71-EB94445B14D9}"/>
              </a:ext>
            </a:extLst>
          </p:cNvPr>
          <p:cNvPicPr>
            <a:picLocks noChangeAspect="1"/>
          </p:cNvPicPr>
          <p:nvPr/>
        </p:nvPicPr>
        <p:blipFill>
          <a:blip r:embed="rId2"/>
          <a:stretch>
            <a:fillRect/>
          </a:stretch>
        </p:blipFill>
        <p:spPr>
          <a:xfrm>
            <a:off x="1055314" y="1605767"/>
            <a:ext cx="3109229" cy="1950889"/>
          </a:xfrm>
          <a:prstGeom prst="rect">
            <a:avLst/>
          </a:prstGeom>
        </p:spPr>
      </p:pic>
      <p:pic>
        <p:nvPicPr>
          <p:cNvPr id="4" name="图片 3">
            <a:extLst>
              <a:ext uri="{FF2B5EF4-FFF2-40B4-BE49-F238E27FC236}">
                <a16:creationId xmlns:a16="http://schemas.microsoft.com/office/drawing/2014/main" id="{605FB900-DCD2-860E-A1EB-AE53CA37C39C}"/>
              </a:ext>
            </a:extLst>
          </p:cNvPr>
          <p:cNvPicPr>
            <a:picLocks noChangeAspect="1"/>
          </p:cNvPicPr>
          <p:nvPr/>
        </p:nvPicPr>
        <p:blipFill>
          <a:blip r:embed="rId3"/>
          <a:stretch>
            <a:fillRect/>
          </a:stretch>
        </p:blipFill>
        <p:spPr>
          <a:xfrm>
            <a:off x="4740188" y="3981187"/>
            <a:ext cx="2711623" cy="2124012"/>
          </a:xfrm>
          <a:prstGeom prst="rect">
            <a:avLst/>
          </a:prstGeom>
        </p:spPr>
      </p:pic>
      <p:pic>
        <p:nvPicPr>
          <p:cNvPr id="5" name="图片 4">
            <a:extLst>
              <a:ext uri="{FF2B5EF4-FFF2-40B4-BE49-F238E27FC236}">
                <a16:creationId xmlns:a16="http://schemas.microsoft.com/office/drawing/2014/main" id="{C3095FB9-B9D3-4231-33A5-59962B5099CC}"/>
              </a:ext>
            </a:extLst>
          </p:cNvPr>
          <p:cNvPicPr>
            <a:picLocks noChangeAspect="1"/>
          </p:cNvPicPr>
          <p:nvPr/>
        </p:nvPicPr>
        <p:blipFill>
          <a:blip r:embed="rId4"/>
          <a:stretch>
            <a:fillRect/>
          </a:stretch>
        </p:blipFill>
        <p:spPr>
          <a:xfrm>
            <a:off x="1055313" y="3981187"/>
            <a:ext cx="3109229" cy="2124012"/>
          </a:xfrm>
          <a:prstGeom prst="rect">
            <a:avLst/>
          </a:prstGeom>
        </p:spPr>
      </p:pic>
      <p:pic>
        <p:nvPicPr>
          <p:cNvPr id="6" name="图片 5">
            <a:extLst>
              <a:ext uri="{FF2B5EF4-FFF2-40B4-BE49-F238E27FC236}">
                <a16:creationId xmlns:a16="http://schemas.microsoft.com/office/drawing/2014/main" id="{F9D6C039-1D99-7D56-6A9A-58768842392F}"/>
              </a:ext>
            </a:extLst>
          </p:cNvPr>
          <p:cNvPicPr>
            <a:picLocks noChangeAspect="1"/>
          </p:cNvPicPr>
          <p:nvPr/>
        </p:nvPicPr>
        <p:blipFill>
          <a:blip r:embed="rId5"/>
          <a:stretch>
            <a:fillRect/>
          </a:stretch>
        </p:blipFill>
        <p:spPr>
          <a:xfrm>
            <a:off x="4740188" y="1619614"/>
            <a:ext cx="2711623" cy="1950888"/>
          </a:xfrm>
          <a:prstGeom prst="rect">
            <a:avLst/>
          </a:prstGeom>
        </p:spPr>
      </p:pic>
      <p:pic>
        <p:nvPicPr>
          <p:cNvPr id="8" name="图片 7">
            <a:extLst>
              <a:ext uri="{FF2B5EF4-FFF2-40B4-BE49-F238E27FC236}">
                <a16:creationId xmlns:a16="http://schemas.microsoft.com/office/drawing/2014/main" id="{AEBE5896-F223-95B2-0594-04ECA98539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452" y="1605767"/>
            <a:ext cx="3751462" cy="4499432"/>
          </a:xfrm>
          <a:prstGeom prst="rect">
            <a:avLst/>
          </a:prstGeom>
        </p:spPr>
      </p:pic>
    </p:spTree>
    <p:extLst>
      <p:ext uri="{BB962C8B-B14F-4D97-AF65-F5344CB8AC3E}">
        <p14:creationId xmlns:p14="http://schemas.microsoft.com/office/powerpoint/2010/main" val="15099527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48618" y="316709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总结</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3629564" cy="456129"/>
          </a:xfrm>
        </p:spPr>
        <p:txBody>
          <a:bodyPr/>
          <a:lstStyle/>
          <a:p>
            <a:pPr>
              <a:lnSpc>
                <a:spcPct val="120000"/>
              </a:lnSpc>
            </a:pPr>
            <a:r>
              <a:rPr lang="zh-CN" altLang="en-US" dirty="0"/>
              <a:t>总结</a:t>
            </a:r>
          </a:p>
        </p:txBody>
      </p:sp>
      <p:grpSp>
        <p:nvGrpSpPr>
          <p:cNvPr id="28" name="组合 27"/>
          <p:cNvGrpSpPr/>
          <p:nvPr/>
        </p:nvGrpSpPr>
        <p:grpSpPr>
          <a:xfrm>
            <a:off x="3538527" y="1253780"/>
            <a:ext cx="7601585" cy="1392589"/>
            <a:chOff x="3906620" y="701717"/>
            <a:chExt cx="7119177" cy="2034831"/>
          </a:xfrm>
        </p:grpSpPr>
        <p:sp>
          <p:nvSpPr>
            <p:cNvPr id="44" name="Rectangle 9"/>
            <p:cNvSpPr>
              <a:spLocks noChangeArrowheads="1"/>
            </p:cNvSpPr>
            <p:nvPr/>
          </p:nvSpPr>
          <p:spPr bwMode="auto">
            <a:xfrm>
              <a:off x="3906620" y="1387662"/>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5" name="Rectangle 10"/>
            <p:cNvSpPr>
              <a:spLocks noChangeArrowheads="1"/>
            </p:cNvSpPr>
            <p:nvPr/>
          </p:nvSpPr>
          <p:spPr bwMode="auto">
            <a:xfrm>
              <a:off x="5458993" y="788430"/>
              <a:ext cx="3581400" cy="582089"/>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46" name="TextBox 16"/>
            <p:cNvSpPr txBox="1"/>
            <p:nvPr/>
          </p:nvSpPr>
          <p:spPr>
            <a:xfrm>
              <a:off x="5621734" y="701717"/>
              <a:ext cx="3108046" cy="639819"/>
            </a:xfrm>
            <a:prstGeom prst="rect">
              <a:avLst/>
            </a:prstGeom>
            <a:noFill/>
          </p:spPr>
          <p:txBody>
            <a:bodyPr wrap="square" rtlCol="0">
              <a:spAutoFit/>
            </a:bodyPr>
            <a:lstStyle/>
            <a:p>
              <a:pPr algn="ctr">
                <a:lnSpc>
                  <a:spcPct val="120000"/>
                </a:lnSpc>
              </a:pPr>
              <a:r>
                <a:rPr lang="en-US" altLang="zh-CN" sz="2000" b="1" dirty="0" err="1">
                  <a:solidFill>
                    <a:schemeClr val="bg1"/>
                  </a:solidFill>
                  <a:latin typeface="+mn-ea"/>
                </a:rPr>
                <a:t>Pytorch</a:t>
              </a:r>
              <a:endParaRPr lang="zh-CN" altLang="en-US" sz="2000" b="1" dirty="0">
                <a:solidFill>
                  <a:schemeClr val="bg1"/>
                </a:solidFill>
                <a:latin typeface="+mn-ea"/>
              </a:endParaRPr>
            </a:p>
          </p:txBody>
        </p:sp>
        <p:sp>
          <p:nvSpPr>
            <p:cNvPr id="47" name="TextBox 17"/>
            <p:cNvSpPr txBox="1"/>
            <p:nvPr/>
          </p:nvSpPr>
          <p:spPr>
            <a:xfrm>
              <a:off x="3980944" y="1479811"/>
              <a:ext cx="6807854" cy="1164584"/>
            </a:xfrm>
            <a:prstGeom prst="rect">
              <a:avLst/>
            </a:prstGeom>
            <a:noFill/>
          </p:spPr>
          <p:txBody>
            <a:bodyPr wrap="square" rtlCol="0">
              <a:spAutoFit/>
            </a:bodyPr>
            <a:lstStyle/>
            <a:p>
              <a:pPr algn="just">
                <a:lnSpc>
                  <a:spcPct val="120000"/>
                </a:lnSpc>
              </a:pPr>
              <a:r>
                <a:rPr lang="zh-CN" altLang="en-US" sz="1300" b="1" dirty="0">
                  <a:solidFill>
                    <a:schemeClr val="tx1">
                      <a:lumMod val="65000"/>
                      <a:lumOff val="35000"/>
                    </a:schemeClr>
                  </a:solidFill>
                  <a:ea typeface="思源黑体" panose="020B0500000000000000" pitchFamily="34" charset="-122"/>
                </a:rPr>
                <a:t>我们对经典算法（如</a:t>
              </a:r>
              <a:r>
                <a:rPr lang="en-US" altLang="zh-CN" sz="1300" b="1" dirty="0">
                  <a:solidFill>
                    <a:schemeClr val="tx1">
                      <a:lumMod val="65000"/>
                      <a:lumOff val="35000"/>
                    </a:schemeClr>
                  </a:solidFill>
                  <a:ea typeface="思源黑体" panose="020B0500000000000000" pitchFamily="34" charset="-122"/>
                </a:rPr>
                <a:t>CNN</a:t>
              </a:r>
              <a:r>
                <a:rPr lang="zh-CN" altLang="en-US" sz="1300" b="1" dirty="0">
                  <a:solidFill>
                    <a:schemeClr val="tx1">
                      <a:lumMod val="65000"/>
                      <a:lumOff val="35000"/>
                    </a:schemeClr>
                  </a:solidFill>
                  <a:ea typeface="思源黑体" panose="020B0500000000000000" pitchFamily="34" charset="-122"/>
                </a:rPr>
                <a:t>等）进行了优化训练，并将训练好的模型封装成</a:t>
              </a:r>
              <a:r>
                <a:rPr lang="en-US" altLang="zh-CN" sz="1300" b="1" dirty="0" err="1">
                  <a:solidFill>
                    <a:schemeClr val="tx1">
                      <a:lumMod val="65000"/>
                      <a:lumOff val="35000"/>
                    </a:schemeClr>
                  </a:solidFill>
                  <a:ea typeface="思源黑体" panose="020B0500000000000000" pitchFamily="34" charset="-122"/>
                </a:rPr>
                <a:t>PyTorch</a:t>
              </a:r>
              <a:r>
                <a:rPr lang="zh-CN" altLang="en-US" sz="1300" b="1" dirty="0">
                  <a:solidFill>
                    <a:schemeClr val="tx1">
                      <a:lumMod val="65000"/>
                      <a:lumOff val="35000"/>
                    </a:schemeClr>
                  </a:solidFill>
                  <a:ea typeface="思源黑体" panose="020B0500000000000000" pitchFamily="34" charset="-122"/>
                </a:rPr>
                <a:t>并生成权重文件，实现了一个便于调用和复用的模型库，模型已经成功应用于分类任务和口罩检测模型，展现出良好的效果和准确性 </a:t>
              </a:r>
            </a:p>
          </p:txBody>
        </p:sp>
      </p:grpSp>
      <p:grpSp>
        <p:nvGrpSpPr>
          <p:cNvPr id="9" name="组合 8"/>
          <p:cNvGrpSpPr/>
          <p:nvPr/>
        </p:nvGrpSpPr>
        <p:grpSpPr>
          <a:xfrm>
            <a:off x="1011555" y="3079750"/>
            <a:ext cx="1640840" cy="1419860"/>
            <a:chOff x="926" y="4023"/>
            <a:chExt cx="2584" cy="2236"/>
          </a:xfrm>
        </p:grpSpPr>
        <p:sp>
          <p:nvSpPr>
            <p:cNvPr id="22" name="Freeform 6"/>
            <p:cNvSpPr/>
            <p:nvPr/>
          </p:nvSpPr>
          <p:spPr bwMode="auto">
            <a:xfrm>
              <a:off x="926" y="4023"/>
              <a:ext cx="2584" cy="2236"/>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33" name="TextBox 22"/>
            <p:cNvSpPr txBox="1"/>
            <p:nvPr/>
          </p:nvSpPr>
          <p:spPr>
            <a:xfrm>
              <a:off x="1280" y="4686"/>
              <a:ext cx="1875" cy="788"/>
            </a:xfrm>
            <a:prstGeom prst="rect">
              <a:avLst/>
            </a:prstGeom>
            <a:noFill/>
          </p:spPr>
          <p:txBody>
            <a:bodyPr wrap="square" rtlCol="0">
              <a:spAutoFit/>
            </a:bodyPr>
            <a:lstStyle/>
            <a:p>
              <a:pPr algn="ctr">
                <a:lnSpc>
                  <a:spcPct val="120000"/>
                </a:lnSpc>
              </a:pPr>
              <a:r>
                <a:rPr lang="zh-CN" altLang="en-US" sz="2400" b="1" dirty="0">
                  <a:solidFill>
                    <a:schemeClr val="bg1"/>
                  </a:solidFill>
                  <a:latin typeface="+mn-ea"/>
                </a:rPr>
                <a:t>总结</a:t>
              </a:r>
              <a:endParaRPr lang="en-US" altLang="zh-CN" sz="2400" b="1" dirty="0">
                <a:solidFill>
                  <a:schemeClr val="bg1"/>
                </a:solidFill>
                <a:latin typeface="+mn-ea"/>
              </a:endParaRPr>
            </a:p>
          </p:txBody>
        </p:sp>
      </p:grpSp>
      <p:grpSp>
        <p:nvGrpSpPr>
          <p:cNvPr id="3" name="组合 2"/>
          <p:cNvGrpSpPr/>
          <p:nvPr/>
        </p:nvGrpSpPr>
        <p:grpSpPr>
          <a:xfrm>
            <a:off x="3531439" y="2842943"/>
            <a:ext cx="7601585" cy="1424089"/>
            <a:chOff x="3751263" y="601606"/>
            <a:chExt cx="7119177" cy="2080859"/>
          </a:xfrm>
        </p:grpSpPr>
        <p:sp>
          <p:nvSpPr>
            <p:cNvPr id="4" name="Rectangle 9"/>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5" name="Rectangle 10"/>
            <p:cNvSpPr>
              <a:spLocks noChangeArrowheads="1"/>
            </p:cNvSpPr>
            <p:nvPr/>
          </p:nvSpPr>
          <p:spPr bwMode="auto">
            <a:xfrm>
              <a:off x="5306730" y="718770"/>
              <a:ext cx="3581400"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6" name="TextBox 16"/>
            <p:cNvSpPr txBox="1"/>
            <p:nvPr/>
          </p:nvSpPr>
          <p:spPr>
            <a:xfrm>
              <a:off x="5533027" y="601606"/>
              <a:ext cx="3108046" cy="639820"/>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rPr>
                <a:t>Caffe</a:t>
              </a:r>
              <a:endParaRPr lang="zh-CN" altLang="en-US" sz="2000" b="1" dirty="0">
                <a:solidFill>
                  <a:schemeClr val="bg1"/>
                </a:solidFill>
                <a:latin typeface="+mn-ea"/>
              </a:endParaRPr>
            </a:p>
          </p:txBody>
        </p:sp>
        <p:sp>
          <p:nvSpPr>
            <p:cNvPr id="7" name="TextBox 17"/>
            <p:cNvSpPr txBox="1"/>
            <p:nvPr/>
          </p:nvSpPr>
          <p:spPr>
            <a:xfrm>
              <a:off x="3906924" y="1475192"/>
              <a:ext cx="6807854" cy="1157464"/>
            </a:xfrm>
            <a:prstGeom prst="rect">
              <a:avLst/>
            </a:prstGeom>
            <a:noFill/>
          </p:spPr>
          <p:txBody>
            <a:bodyPr wrap="square" rtlCol="0">
              <a:spAutoFit/>
            </a:bodyPr>
            <a:lstStyle/>
            <a:p>
              <a:pPr algn="just">
                <a:lnSpc>
                  <a:spcPct val="120000"/>
                </a:lnSpc>
              </a:pP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我们采用了</a:t>
              </a:r>
              <a:r>
                <a:rPr lang="en-US" altLang="zh-CN" sz="1300" b="1" dirty="0">
                  <a:solidFill>
                    <a:schemeClr val="tx1">
                      <a:lumMod val="65000"/>
                      <a:lumOff val="35000"/>
                    </a:schemeClr>
                  </a:solidFill>
                  <a:latin typeface="思源黑体" panose="020B0500000000000000" pitchFamily="34" charset="-122"/>
                  <a:ea typeface="思源黑体" panose="020B0500000000000000" pitchFamily="34" charset="-122"/>
                </a:rPr>
                <a:t>Caffe</a:t>
              </a: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框架来实现一个快速特征嵌入的卷积结构，这一结构特别适用于捕捉人脸特征。利用其清晰的</a:t>
              </a:r>
              <a:r>
                <a:rPr lang="en-US" altLang="zh-CN" sz="1300" b="1" dirty="0" err="1">
                  <a:solidFill>
                    <a:schemeClr val="tx1">
                      <a:lumMod val="65000"/>
                      <a:lumOff val="35000"/>
                    </a:schemeClr>
                  </a:solidFill>
                  <a:latin typeface="思源黑体" panose="020B0500000000000000" pitchFamily="34" charset="-122"/>
                  <a:ea typeface="思源黑体" panose="020B0500000000000000" pitchFamily="34" charset="-122"/>
                </a:rPr>
                <a:t>Prototxt</a:t>
              </a:r>
              <a:r>
                <a:rPr lang="zh-CN" altLang="en-US" sz="1300" b="1" dirty="0">
                  <a:solidFill>
                    <a:schemeClr val="tx1">
                      <a:lumMod val="65000"/>
                      <a:lumOff val="35000"/>
                    </a:schemeClr>
                  </a:solidFill>
                  <a:latin typeface="思源黑体" panose="020B0500000000000000" pitchFamily="34" charset="-122"/>
                  <a:ea typeface="思源黑体" panose="020B0500000000000000" pitchFamily="34" charset="-122"/>
                </a:rPr>
                <a:t>结构和灵活的学习速率设置，通过精确地调整网络参数，我们实现了准确的年龄和性别检测功能</a:t>
              </a:r>
            </a:p>
          </p:txBody>
        </p:sp>
      </p:grpSp>
      <p:sp>
        <p:nvSpPr>
          <p:cNvPr id="10" name="Line 7"/>
          <p:cNvSpPr>
            <a:spLocks noChangeShapeType="1"/>
          </p:cNvSpPr>
          <p:nvPr/>
        </p:nvSpPr>
        <p:spPr bwMode="auto">
          <a:xfrm>
            <a:off x="2651760" y="3780585"/>
            <a:ext cx="886767" cy="69931"/>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11" name="Line 13"/>
          <p:cNvSpPr>
            <a:spLocks noChangeShapeType="1"/>
          </p:cNvSpPr>
          <p:nvPr/>
        </p:nvSpPr>
        <p:spPr bwMode="auto">
          <a:xfrm flipV="1">
            <a:off x="2284602" y="2119304"/>
            <a:ext cx="1110085" cy="923146"/>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18" name="Line 7">
            <a:extLst>
              <a:ext uri="{FF2B5EF4-FFF2-40B4-BE49-F238E27FC236}">
                <a16:creationId xmlns:a16="http://schemas.microsoft.com/office/drawing/2014/main" id="{9062D4FA-5E52-8F4D-AAB2-37EF81D651C1}"/>
              </a:ext>
            </a:extLst>
          </p:cNvPr>
          <p:cNvSpPr>
            <a:spLocks noChangeShapeType="1"/>
          </p:cNvSpPr>
          <p:nvPr/>
        </p:nvSpPr>
        <p:spPr bwMode="auto">
          <a:xfrm>
            <a:off x="2284602" y="4499609"/>
            <a:ext cx="1253925" cy="89825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grpSp>
        <p:nvGrpSpPr>
          <p:cNvPr id="19" name="组合 18">
            <a:extLst>
              <a:ext uri="{FF2B5EF4-FFF2-40B4-BE49-F238E27FC236}">
                <a16:creationId xmlns:a16="http://schemas.microsoft.com/office/drawing/2014/main" id="{2E03A37D-1B88-AF4E-A8D7-91012C96696A}"/>
              </a:ext>
            </a:extLst>
          </p:cNvPr>
          <p:cNvGrpSpPr/>
          <p:nvPr/>
        </p:nvGrpSpPr>
        <p:grpSpPr>
          <a:xfrm>
            <a:off x="3531438" y="4614271"/>
            <a:ext cx="7601585" cy="1424089"/>
            <a:chOff x="3751263" y="601606"/>
            <a:chExt cx="7119177" cy="2080859"/>
          </a:xfrm>
        </p:grpSpPr>
        <p:sp>
          <p:nvSpPr>
            <p:cNvPr id="20" name="Rectangle 9">
              <a:extLst>
                <a:ext uri="{FF2B5EF4-FFF2-40B4-BE49-F238E27FC236}">
                  <a16:creationId xmlns:a16="http://schemas.microsoft.com/office/drawing/2014/main" id="{E850D1A0-463D-7447-99A8-1D88310A8AB1}"/>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21" name="Rectangle 10">
              <a:extLst>
                <a:ext uri="{FF2B5EF4-FFF2-40B4-BE49-F238E27FC236}">
                  <a16:creationId xmlns:a16="http://schemas.microsoft.com/office/drawing/2014/main" id="{4F7F5D93-A0C9-6A4C-B9C9-F64890AFFCB6}"/>
                </a:ext>
              </a:extLst>
            </p:cNvPr>
            <p:cNvSpPr>
              <a:spLocks noChangeArrowheads="1"/>
            </p:cNvSpPr>
            <p:nvPr/>
          </p:nvSpPr>
          <p:spPr bwMode="auto">
            <a:xfrm>
              <a:off x="5306730" y="718770"/>
              <a:ext cx="3581400" cy="58209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23" name="TextBox 16">
              <a:extLst>
                <a:ext uri="{FF2B5EF4-FFF2-40B4-BE49-F238E27FC236}">
                  <a16:creationId xmlns:a16="http://schemas.microsoft.com/office/drawing/2014/main" id="{CE6DFF49-C359-F940-9392-BE3F949CB6FE}"/>
                </a:ext>
              </a:extLst>
            </p:cNvPr>
            <p:cNvSpPr txBox="1"/>
            <p:nvPr/>
          </p:nvSpPr>
          <p:spPr>
            <a:xfrm>
              <a:off x="5533027" y="601606"/>
              <a:ext cx="3108046" cy="639820"/>
            </a:xfrm>
            <a:prstGeom prst="rect">
              <a:avLst/>
            </a:prstGeom>
            <a:noFill/>
          </p:spPr>
          <p:txBody>
            <a:bodyPr wrap="square" rtlCol="0">
              <a:spAutoFit/>
            </a:bodyPr>
            <a:lstStyle/>
            <a:p>
              <a:pPr algn="ctr">
                <a:lnSpc>
                  <a:spcPct val="120000"/>
                </a:lnSpc>
              </a:pPr>
              <a:r>
                <a:rPr lang="zh-CN" altLang="en-US" sz="2000" b="1" dirty="0">
                  <a:solidFill>
                    <a:schemeClr val="bg1"/>
                  </a:solidFill>
                  <a:latin typeface="+mn-ea"/>
                </a:rPr>
                <a:t>算法集成</a:t>
              </a:r>
            </a:p>
          </p:txBody>
        </p:sp>
        <p:sp>
          <p:nvSpPr>
            <p:cNvPr id="24" name="TextBox 17">
              <a:extLst>
                <a:ext uri="{FF2B5EF4-FFF2-40B4-BE49-F238E27FC236}">
                  <a16:creationId xmlns:a16="http://schemas.microsoft.com/office/drawing/2014/main" id="{3A5CA54E-95F6-2C41-963B-E6B74BD35371}"/>
                </a:ext>
              </a:extLst>
            </p:cNvPr>
            <p:cNvSpPr txBox="1"/>
            <p:nvPr/>
          </p:nvSpPr>
          <p:spPr>
            <a:xfrm>
              <a:off x="3906924" y="1475192"/>
              <a:ext cx="6807854" cy="812212"/>
            </a:xfrm>
            <a:prstGeom prst="rect">
              <a:avLst/>
            </a:prstGeom>
            <a:noFill/>
          </p:spPr>
          <p:txBody>
            <a:bodyPr wrap="square" rtlCol="0">
              <a:spAutoFit/>
            </a:bodyPr>
            <a:lstStyle/>
            <a:p>
              <a:pPr indent="76200" algn="just">
                <a:lnSpc>
                  <a:spcPct val="120000"/>
                </a:lnSpc>
              </a:pPr>
              <a:r>
                <a:rPr lang="zh-CN" altLang="zh-CN" sz="1300" b="1" dirty="0">
                  <a:solidFill>
                    <a:schemeClr val="tx1">
                      <a:lumMod val="65000"/>
                      <a:lumOff val="35000"/>
                    </a:schemeClr>
                  </a:solidFill>
                  <a:ea typeface="思源黑体" panose="020B0500000000000000" pitchFamily="34" charset="-122"/>
                </a:rPr>
                <a:t>项目中不同的模型（如分类模型、口罩检测模型、年龄性别检测模型）协同工作，提供了一个综合的解决方案，这种多模型协同的策略增强了系统的综合性能和应用范围。</a:t>
              </a:r>
            </a:p>
          </p:txBody>
        </p:sp>
      </p:gr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6139"/>
            <a:ext cx="12192000" cy="6852181"/>
          </a:xfrm>
          <a:prstGeom prst="rect">
            <a:avLst/>
          </a:prstGeom>
        </p:spPr>
      </p:pic>
      <p:sp>
        <p:nvSpPr>
          <p:cNvPr id="3" name="矩形 2"/>
          <p:cNvSpPr/>
          <p:nvPr/>
        </p:nvSpPr>
        <p:spPr>
          <a:xfrm>
            <a:off x="1687969" y="1400340"/>
            <a:ext cx="8799012" cy="4596662"/>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本框 4"/>
          <p:cNvSpPr txBox="1"/>
          <p:nvPr/>
        </p:nvSpPr>
        <p:spPr>
          <a:xfrm>
            <a:off x="1928494" y="2913841"/>
            <a:ext cx="8335011" cy="1569660"/>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i="0" u="none" strike="noStrike" dirty="0">
                <a:solidFill>
                  <a:srgbClr val="FFFFFF"/>
                </a:solidFill>
                <a:effectLst/>
                <a:latin typeface="Helvetica Neue" panose="02000503000000020004" pitchFamily="2" charset="0"/>
              </a:rPr>
              <a:t>基于</a:t>
            </a:r>
            <a:r>
              <a:rPr lang="en-US" altLang="zh-CN" sz="4800" b="1" i="0" u="none" strike="noStrike" dirty="0">
                <a:solidFill>
                  <a:srgbClr val="FFFFFF"/>
                </a:solidFill>
                <a:effectLst/>
                <a:latin typeface="Helvetica Neue" panose="02000503000000020004" pitchFamily="2" charset="0"/>
              </a:rPr>
              <a:t>PYNQ-Z2</a:t>
            </a:r>
            <a:r>
              <a:rPr lang="zh-CN" altLang="en-US" sz="4800" b="1" i="0" u="none" strike="noStrike" dirty="0">
                <a:solidFill>
                  <a:srgbClr val="FFFFFF"/>
                </a:solidFill>
                <a:effectLst/>
                <a:latin typeface="Helvetica Neue" panose="02000503000000020004" pitchFamily="2" charset="0"/>
              </a:rPr>
              <a:t>的</a:t>
            </a:r>
            <a:endParaRPr lang="en-US" altLang="zh-CN" sz="4800" b="1" i="0" u="none" strike="noStrike" dirty="0">
              <a:solidFill>
                <a:srgbClr val="FFFFFF"/>
              </a:solidFill>
              <a:effectLst/>
              <a:latin typeface="Helvetica Neue" panose="02000503000000020004" pitchFamily="2" charset="0"/>
            </a:endParaRPr>
          </a:p>
          <a:p>
            <a:pPr algn="ctr">
              <a:defRPr/>
            </a:pPr>
            <a:r>
              <a:rPr lang="zh-CN" altLang="en-US" sz="4800" b="1" i="0" u="none" strike="noStrike" dirty="0">
                <a:solidFill>
                  <a:srgbClr val="FFFFFF"/>
                </a:solidFill>
                <a:effectLst/>
                <a:latin typeface="Helvetica Neue" panose="02000503000000020004" pitchFamily="2" charset="0"/>
              </a:rPr>
              <a:t>图像识别算法集成模型设计</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chemeClr val="bg1"/>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7"/>
            </a:xfrm>
          </p:grpSpPr>
          <p:sp>
            <p:nvSpPr>
              <p:cNvPr id="13" name="椭圆 12"/>
              <p:cNvSpPr/>
              <p:nvPr/>
            </p:nvSpPr>
            <p:spPr>
              <a:xfrm>
                <a:off x="5159802" y="53082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pic>
        <p:nvPicPr>
          <p:cNvPr id="18" name="图片 17" descr="校徽"/>
          <p:cNvPicPr>
            <a:picLocks noChangeAspect="1"/>
          </p:cNvPicPr>
          <p:nvPr/>
        </p:nvPicPr>
        <p:blipFill>
          <a:blip r:embed="rId3"/>
          <a:stretch>
            <a:fillRect/>
          </a:stretch>
        </p:blipFill>
        <p:spPr>
          <a:xfrm>
            <a:off x="5360618" y="969310"/>
            <a:ext cx="1439545" cy="1439545"/>
          </a:xfrm>
          <a:prstGeom prst="rect">
            <a:avLst/>
          </a:prstGeom>
        </p:spPr>
      </p:pic>
      <p:sp>
        <p:nvSpPr>
          <p:cNvPr id="4" name="矩形 3">
            <a:extLst>
              <a:ext uri="{FF2B5EF4-FFF2-40B4-BE49-F238E27FC236}">
                <a16:creationId xmlns:a16="http://schemas.microsoft.com/office/drawing/2014/main" id="{FC02B84F-7ECE-0C8C-CBF9-970AE12502E2}"/>
              </a:ext>
            </a:extLst>
          </p:cNvPr>
          <p:cNvSpPr/>
          <p:nvPr/>
        </p:nvSpPr>
        <p:spPr>
          <a:xfrm>
            <a:off x="1891311" y="1711366"/>
            <a:ext cx="8409378" cy="4168133"/>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3930174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anose="020B0500000000000000" pitchFamily="34" charset="-122"/>
                  <a:ea typeface="思源黑体" panose="020B0500000000000000" pitchFamily="34" charset="-122"/>
                </a:rPr>
                <a:t>CONTENT</a:t>
              </a:r>
              <a:endParaRPr lang="zh-CN" altLang="en-US" sz="3465"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anose="020B0500000000000000" pitchFamily="34" charset="-122"/>
                  <a:ea typeface="思源黑体" panose="020B0500000000000000" pitchFamily="34" charset="-122"/>
                </a:rPr>
                <a:t>目 录</a:t>
              </a:r>
            </a:p>
          </p:txBody>
        </p:sp>
      </p:grpSp>
      <p:grpSp>
        <p:nvGrpSpPr>
          <p:cNvPr id="30" name="组合 29"/>
          <p:cNvGrpSpPr/>
          <p:nvPr/>
        </p:nvGrpSpPr>
        <p:grpSpPr>
          <a:xfrm>
            <a:off x="5666182" y="1813068"/>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sym typeface="+mn-ea"/>
                  </a:rPr>
                  <a:t>项目实施过程概述</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14354" y="2852295"/>
            <a:ext cx="4965946" cy="576262"/>
            <a:chOff x="5714354" y="3382138"/>
            <a:chExt cx="4965946" cy="576262"/>
          </a:xfrm>
        </p:grpSpPr>
        <p:grpSp>
          <p:nvGrpSpPr>
            <p:cNvPr id="70" name="组合 69"/>
            <p:cNvGrpSpPr/>
            <p:nvPr/>
          </p:nvGrpSpPr>
          <p:grpSpPr>
            <a:xfrm>
              <a:off x="5714354" y="3382138"/>
              <a:ext cx="4965946" cy="576262"/>
              <a:chOff x="4753236" y="3654164"/>
              <a:chExt cx="4965946"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3232" y="3753633"/>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sym typeface="+mn-ea"/>
                  </a:rPr>
                  <a:t>项目展示</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89" name="组合 88"/>
          <p:cNvGrpSpPr/>
          <p:nvPr/>
        </p:nvGrpSpPr>
        <p:grpSpPr>
          <a:xfrm>
            <a:off x="5719560" y="3900647"/>
            <a:ext cx="4890672" cy="578865"/>
            <a:chOff x="5714354" y="5108509"/>
            <a:chExt cx="4890672" cy="578865"/>
          </a:xfrm>
        </p:grpSpPr>
        <p:grpSp>
          <p:nvGrpSpPr>
            <p:cNvPr id="90" name="组合 89"/>
            <p:cNvGrpSpPr/>
            <p:nvPr/>
          </p:nvGrpSpPr>
          <p:grpSpPr>
            <a:xfrm>
              <a:off x="5714354" y="5108509"/>
              <a:ext cx="4752975" cy="576262"/>
              <a:chOff x="4753236" y="5238489"/>
              <a:chExt cx="4752975" cy="576262"/>
            </a:xfrm>
          </p:grpSpPr>
          <p:grpSp>
            <p:nvGrpSpPr>
              <p:cNvPr id="94" name="组合 25"/>
              <p:cNvGrpSpPr/>
              <p:nvPr/>
            </p:nvGrpSpPr>
            <p:grpSpPr bwMode="auto">
              <a:xfrm>
                <a:off x="4753236" y="5238489"/>
                <a:ext cx="576262" cy="576262"/>
                <a:chOff x="6170389" y="5747903"/>
                <a:chExt cx="576064" cy="576064"/>
              </a:xfrm>
            </p:grpSpPr>
            <p:sp>
              <p:nvSpPr>
                <p:cNvPr id="9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9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95" name="Rectangle 14"/>
              <p:cNvSpPr>
                <a:spLocks noChangeArrowheads="1"/>
              </p:cNvSpPr>
              <p:nvPr/>
            </p:nvSpPr>
            <p:spPr bwMode="auto">
              <a:xfrm>
                <a:off x="5581874" y="54051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96" name="TextBox 59"/>
              <p:cNvSpPr txBox="1">
                <a:spLocks noChangeArrowheads="1"/>
              </p:cNvSpPr>
              <p:nvPr/>
            </p:nvSpPr>
            <p:spPr bwMode="auto">
              <a:xfrm>
                <a:off x="6566161" y="5309926"/>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001A60"/>
                    </a:solidFill>
                    <a:latin typeface="微软雅黑" panose="020B0503020204020204" pitchFamily="34" charset="-122"/>
                    <a:ea typeface="思源黑体" panose="020B0500000000000000" pitchFamily="34" charset="-122"/>
                    <a:sym typeface="+mn-ea"/>
                  </a:rPr>
                  <a:t>总结</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99" name="Rectangle 3"/>
          <p:cNvSpPr txBox="1">
            <a:spLocks noChangeArrowheads="1"/>
          </p:cNvSpPr>
          <p:nvPr/>
        </p:nvSpPr>
        <p:spPr bwMode="auto">
          <a:xfrm>
            <a:off x="718815" y="3117026"/>
            <a:ext cx="3636962"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fontAlgn="base">
              <a:lnSpc>
                <a:spcPct val="120000"/>
              </a:lnSpc>
              <a:spcBef>
                <a:spcPct val="0"/>
              </a:spcBef>
              <a:spcAft>
                <a:spcPct val="0"/>
              </a:spcAft>
              <a:buFontTx/>
              <a:buNone/>
            </a:pPr>
            <a:r>
              <a:rPr lang="zh-CN" altLang="en-US" sz="1800" b="1" dirty="0">
                <a:solidFill>
                  <a:srgbClr val="313D51"/>
                </a:solidFill>
                <a:latin typeface="思源黑体" panose="020B0500000000000000" pitchFamily="34" charset="-122"/>
                <a:ea typeface="思源黑体" panose="020B0500000000000000" pitchFamily="34" charset="-122"/>
              </a:rPr>
              <a:t>基于</a:t>
            </a:r>
            <a:r>
              <a:rPr lang="en-US" altLang="zh-CN" sz="1800" b="1" dirty="0">
                <a:solidFill>
                  <a:srgbClr val="313D51"/>
                </a:solidFill>
                <a:latin typeface="思源黑体" panose="020B0500000000000000" pitchFamily="34" charset="-122"/>
                <a:ea typeface="思源黑体" panose="020B0500000000000000" pitchFamily="34" charset="-122"/>
              </a:rPr>
              <a:t>PYNQ-Z2</a:t>
            </a:r>
            <a:r>
              <a:rPr lang="zh-CN" altLang="en-US" sz="1800" b="1" dirty="0">
                <a:solidFill>
                  <a:srgbClr val="313D51"/>
                </a:solidFill>
                <a:latin typeface="思源黑体" panose="020B0500000000000000" pitchFamily="34" charset="-122"/>
                <a:ea typeface="思源黑体" panose="020B0500000000000000" pitchFamily="34" charset="-122"/>
              </a:rPr>
              <a:t>的</a:t>
            </a:r>
          </a:p>
          <a:p>
            <a:pPr algn="r" fontAlgn="base">
              <a:lnSpc>
                <a:spcPct val="120000"/>
              </a:lnSpc>
              <a:spcBef>
                <a:spcPct val="0"/>
              </a:spcBef>
              <a:spcAft>
                <a:spcPct val="0"/>
              </a:spcAft>
              <a:buFontTx/>
              <a:buNone/>
            </a:pPr>
            <a:r>
              <a:rPr lang="zh-CN" altLang="en-US" sz="1800" b="1" dirty="0">
                <a:solidFill>
                  <a:srgbClr val="313D51"/>
                </a:solidFill>
                <a:latin typeface="思源黑体" panose="020B0500000000000000" pitchFamily="34" charset="-122"/>
                <a:ea typeface="思源黑体" panose="020B0500000000000000" pitchFamily="34" charset="-122"/>
              </a:rPr>
              <a:t>图像识别算法集成模型设计</a:t>
            </a:r>
          </a:p>
          <a:p>
            <a:pPr algn="r" fontAlgn="base">
              <a:lnSpc>
                <a:spcPct val="120000"/>
              </a:lnSpc>
              <a:spcBef>
                <a:spcPct val="0"/>
              </a:spcBef>
              <a:spcAft>
                <a:spcPct val="0"/>
              </a:spcAft>
              <a:buFontTx/>
              <a:buNone/>
            </a:pP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41303" y="3167092"/>
            <a:ext cx="4654621"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项目实施过程概述</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弧形 5"/>
          <p:cNvSpPr/>
          <p:nvPr/>
        </p:nvSpPr>
        <p:spPr>
          <a:xfrm rot="8100000">
            <a:off x="2107916" y="19362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p:cNvSpPr>
            <a:spLocks noGrp="1"/>
          </p:cNvSpPr>
          <p:nvPr>
            <p:ph type="title"/>
          </p:nvPr>
        </p:nvSpPr>
        <p:spPr/>
        <p:txBody>
          <a:bodyPr/>
          <a:lstStyle/>
          <a:p>
            <a:pPr>
              <a:lnSpc>
                <a:spcPct val="120000"/>
              </a:lnSpc>
            </a:pPr>
            <a:r>
              <a:rPr lang="zh-CN" altLang="en-US" dirty="0"/>
              <a:t>项目实施过程概述</a:t>
            </a:r>
          </a:p>
        </p:txBody>
      </p:sp>
      <p:sp>
        <p:nvSpPr>
          <p:cNvPr id="5" name="椭圆 4"/>
          <p:cNvSpPr/>
          <p:nvPr/>
        </p:nvSpPr>
        <p:spPr>
          <a:xfrm>
            <a:off x="2311056" y="2217804"/>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01</a:t>
            </a:r>
            <a:endParaRPr lang="zh-CN" altLang="en-US" sz="2400" dirty="0">
              <a:latin typeface="Agency FB" panose="020B0503020202020204" pitchFamily="34" charset="0"/>
            </a:endParaRPr>
          </a:p>
        </p:txBody>
      </p:sp>
      <p:sp>
        <p:nvSpPr>
          <p:cNvPr id="14" name="椭圆 13"/>
          <p:cNvSpPr/>
          <p:nvPr/>
        </p:nvSpPr>
        <p:spPr>
          <a:xfrm>
            <a:off x="1198179" y="3858628"/>
            <a:ext cx="596726" cy="596726"/>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dirty="0">
                <a:latin typeface="Agency FB" panose="020B0503020202020204" pitchFamily="34" charset="0"/>
              </a:rPr>
              <a:t>Start</a:t>
            </a:r>
            <a:endParaRPr lang="zh-CN" altLang="en-US" dirty="0">
              <a:latin typeface="Agency FB" panose="020B0503020202020204" pitchFamily="34" charset="0"/>
            </a:endParaRPr>
          </a:p>
        </p:txBody>
      </p:sp>
      <p:cxnSp>
        <p:nvCxnSpPr>
          <p:cNvPr id="24" name="直接箭头连接符 23"/>
          <p:cNvCxnSpPr>
            <a:endCxn id="27" idx="0"/>
          </p:cNvCxnSpPr>
          <p:nvPr/>
        </p:nvCxnSpPr>
        <p:spPr>
          <a:xfrm>
            <a:off x="3453283" y="3284828"/>
            <a:ext cx="1244117" cy="1143575"/>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8100000">
            <a:off x="6823850" y="19362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椭圆 25"/>
          <p:cNvSpPr/>
          <p:nvPr/>
        </p:nvSpPr>
        <p:spPr>
          <a:xfrm>
            <a:off x="7026990" y="2217804"/>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03</a:t>
            </a:r>
            <a:endParaRPr lang="zh-CN" altLang="en-US" sz="2400" dirty="0">
              <a:latin typeface="Agency FB" panose="020B0503020202020204" pitchFamily="34" charset="0"/>
            </a:endParaRPr>
          </a:p>
        </p:txBody>
      </p:sp>
      <p:sp>
        <p:nvSpPr>
          <p:cNvPr id="27" name="弧形 26"/>
          <p:cNvSpPr/>
          <p:nvPr/>
        </p:nvSpPr>
        <p:spPr>
          <a:xfrm rot="18900000">
            <a:off x="4465883" y="4196886"/>
            <a:ext cx="1580898" cy="1580898"/>
          </a:xfrm>
          <a:prstGeom prst="arc">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椭圆 27"/>
          <p:cNvSpPr/>
          <p:nvPr/>
        </p:nvSpPr>
        <p:spPr>
          <a:xfrm>
            <a:off x="4669023" y="43216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02</a:t>
            </a:r>
            <a:endParaRPr lang="zh-CN" altLang="en-US" sz="2400" dirty="0">
              <a:latin typeface="Agency FB" panose="020B0503020202020204" pitchFamily="34" charset="0"/>
            </a:endParaRPr>
          </a:p>
        </p:txBody>
      </p:sp>
      <p:sp>
        <p:nvSpPr>
          <p:cNvPr id="29" name="弧形 28"/>
          <p:cNvSpPr/>
          <p:nvPr/>
        </p:nvSpPr>
        <p:spPr>
          <a:xfrm rot="18900000">
            <a:off x="9181815" y="4118507"/>
            <a:ext cx="1580898" cy="1580898"/>
          </a:xfrm>
          <a:prstGeom prst="arc">
            <a:avLst>
              <a:gd name="adj1" fmla="val 16200000"/>
              <a:gd name="adj2" fmla="val 16125692"/>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0" name="椭圆 29"/>
          <p:cNvSpPr/>
          <p:nvPr/>
        </p:nvSpPr>
        <p:spPr>
          <a:xfrm>
            <a:off x="9384956" y="4321648"/>
            <a:ext cx="1174618" cy="1174618"/>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2400" dirty="0">
                <a:latin typeface="Agency FB" panose="020B0503020202020204" pitchFamily="34" charset="0"/>
              </a:rPr>
              <a:t>Step 04</a:t>
            </a:r>
            <a:endParaRPr lang="zh-CN" altLang="en-US" sz="2400" dirty="0">
              <a:latin typeface="Agency FB" panose="020B0503020202020204" pitchFamily="34" charset="0"/>
            </a:endParaRPr>
          </a:p>
        </p:txBody>
      </p:sp>
      <p:cxnSp>
        <p:nvCxnSpPr>
          <p:cNvPr id="31" name="直接箭头连接符 30"/>
          <p:cNvCxnSpPr>
            <a:stCxn id="25" idx="0"/>
            <a:endCxn id="29" idx="0"/>
          </p:cNvCxnSpPr>
          <p:nvPr/>
        </p:nvCxnSpPr>
        <p:spPr>
          <a:xfrm>
            <a:off x="8173231" y="3285667"/>
            <a:ext cx="1240101" cy="106435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5" idx="2"/>
          </p:cNvCxnSpPr>
          <p:nvPr/>
        </p:nvCxnSpPr>
        <p:spPr>
          <a:xfrm flipV="1">
            <a:off x="5815264" y="3285667"/>
            <a:ext cx="1240103" cy="114273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6" idx="2"/>
          </p:cNvCxnSpPr>
          <p:nvPr/>
        </p:nvCxnSpPr>
        <p:spPr>
          <a:xfrm flipV="1">
            <a:off x="1682668" y="3285667"/>
            <a:ext cx="656765" cy="67536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29"/>
          <p:cNvSpPr txBox="1"/>
          <p:nvPr/>
        </p:nvSpPr>
        <p:spPr>
          <a:xfrm>
            <a:off x="3597434" y="2481627"/>
            <a:ext cx="2558415" cy="86857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ea typeface="思源黑体" panose="020B0500000000000000"/>
              </a:rPr>
              <a:t>学习板卡的相关知识，进行算法的选取工作，配置</a:t>
            </a:r>
            <a:r>
              <a:rPr lang="en-US" altLang="zh-CN" sz="1200" b="1" dirty="0">
                <a:solidFill>
                  <a:schemeClr val="tx1"/>
                </a:solidFill>
                <a:ea typeface="思源黑体" panose="020B0500000000000000"/>
              </a:rPr>
              <a:t>pynq-z2</a:t>
            </a:r>
            <a:r>
              <a:rPr lang="zh-CN" altLang="en-US" sz="1200" b="1" dirty="0">
                <a:solidFill>
                  <a:schemeClr val="tx1"/>
                </a:solidFill>
                <a:ea typeface="思源黑体" panose="020B0500000000000000"/>
              </a:rPr>
              <a:t>环境，同时准备训练集和测试集，充分做好前期准备工作</a:t>
            </a:r>
            <a:endParaRPr sz="1200" b="1" dirty="0">
              <a:solidFill>
                <a:schemeClr val="tx1"/>
              </a:solidFill>
              <a:latin typeface="思源黑体" panose="020B0500000000000000" pitchFamily="34" charset="-122"/>
              <a:ea typeface="思源黑体" panose="020B0500000000000000"/>
            </a:endParaRPr>
          </a:p>
        </p:txBody>
      </p:sp>
      <p:sp>
        <p:nvSpPr>
          <p:cNvPr id="41" name="TextBox 29"/>
          <p:cNvSpPr txBox="1"/>
          <p:nvPr/>
        </p:nvSpPr>
        <p:spPr>
          <a:xfrm>
            <a:off x="8277771" y="2442068"/>
            <a:ext cx="2459709" cy="64601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构建并部署</a:t>
            </a:r>
            <a:r>
              <a:rPr lang="en-US" altLang="zh-CN" sz="1200" b="1" dirty="0">
                <a:solidFill>
                  <a:schemeClr val="tx1"/>
                </a:solidFill>
                <a:latin typeface="思源黑体" panose="020B0500000000000000" pitchFamily="34" charset="-122"/>
                <a:ea typeface="思源黑体" panose="020B0500000000000000" pitchFamily="34" charset="-122"/>
              </a:rPr>
              <a:t>API</a:t>
            </a:r>
            <a:r>
              <a:rPr lang="zh-CN" altLang="en-US" sz="1200" b="1" dirty="0">
                <a:solidFill>
                  <a:schemeClr val="tx1"/>
                </a:solidFill>
                <a:latin typeface="思源黑体" panose="020B0500000000000000" pitchFamily="34" charset="-122"/>
                <a:ea typeface="思源黑体" panose="020B0500000000000000" pitchFamily="34" charset="-122"/>
              </a:rPr>
              <a:t>，将我们的算法与硬件进行集成，确保兼容性，达成软硬件协同工作的效果</a:t>
            </a:r>
            <a:endParaRPr lang="zh-CN" sz="1200" b="1" dirty="0">
              <a:solidFill>
                <a:schemeClr val="tx1"/>
              </a:solidFill>
              <a:latin typeface="思源黑体" panose="020B0500000000000000" pitchFamily="34" charset="-122"/>
              <a:ea typeface="思源黑体" panose="020B0500000000000000" pitchFamily="34" charset="-122"/>
            </a:endParaRPr>
          </a:p>
        </p:txBody>
      </p:sp>
      <p:sp>
        <p:nvSpPr>
          <p:cNvPr id="43" name="TextBox 29"/>
          <p:cNvSpPr txBox="1"/>
          <p:nvPr/>
        </p:nvSpPr>
        <p:spPr>
          <a:xfrm>
            <a:off x="726031" y="4483710"/>
            <a:ext cx="2330450" cy="867610"/>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开展项目方案选择的讨论，最终确定方案：基于</a:t>
            </a:r>
            <a:r>
              <a:rPr lang="en-US" altLang="zh-CN" sz="1200" b="1" dirty="0">
                <a:solidFill>
                  <a:schemeClr val="tx1"/>
                </a:solidFill>
                <a:latin typeface="思源黑体" panose="020B0500000000000000" pitchFamily="34" charset="-122"/>
                <a:ea typeface="思源黑体" panose="020B0500000000000000" pitchFamily="34" charset="-122"/>
              </a:rPr>
              <a:t>pynq-z2</a:t>
            </a:r>
            <a:r>
              <a:rPr lang="zh-CN" altLang="en-US" sz="1200" b="1" dirty="0">
                <a:solidFill>
                  <a:schemeClr val="tx1"/>
                </a:solidFill>
                <a:latin typeface="思源黑体" panose="020B0500000000000000" pitchFamily="34" charset="-122"/>
                <a:ea typeface="思源黑体" panose="020B0500000000000000" pitchFamily="34" charset="-122"/>
              </a:rPr>
              <a:t>板卡，通过对已有算法在</a:t>
            </a:r>
            <a:r>
              <a:rPr lang="en-US" altLang="zh-CN" sz="1200" b="1" dirty="0">
                <a:solidFill>
                  <a:schemeClr val="tx1"/>
                </a:solidFill>
                <a:latin typeface="思源黑体" panose="020B0500000000000000" pitchFamily="34" charset="-122"/>
                <a:ea typeface="思源黑体" panose="020B0500000000000000" pitchFamily="34" charset="-122"/>
              </a:rPr>
              <a:t>pc</a:t>
            </a:r>
            <a:r>
              <a:rPr lang="zh-CN" altLang="en-US" sz="1200" b="1" dirty="0">
                <a:solidFill>
                  <a:schemeClr val="tx1"/>
                </a:solidFill>
                <a:latin typeface="思源黑体" panose="020B0500000000000000" pitchFamily="34" charset="-122"/>
                <a:ea typeface="思源黑体" panose="020B0500000000000000" pitchFamily="34" charset="-122"/>
              </a:rPr>
              <a:t>端进行优化、整合、升级，再部署到板卡之上</a:t>
            </a:r>
            <a:endParaRPr lang="en-US" altLang="zh-CN" sz="1200" b="1" dirty="0">
              <a:solidFill>
                <a:schemeClr val="tx1"/>
              </a:solidFill>
              <a:latin typeface="思源黑体" panose="020B0500000000000000" pitchFamily="34" charset="-122"/>
              <a:ea typeface="思源黑体" panose="020B0500000000000000" pitchFamily="34" charset="-122"/>
            </a:endParaRPr>
          </a:p>
        </p:txBody>
      </p:sp>
      <p:sp>
        <p:nvSpPr>
          <p:cNvPr id="45" name="TextBox 29"/>
          <p:cNvSpPr txBox="1"/>
          <p:nvPr/>
        </p:nvSpPr>
        <p:spPr>
          <a:xfrm>
            <a:off x="5915396" y="4800002"/>
            <a:ext cx="2598420" cy="646011"/>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在电脑上进行模型的训练与测试，并将训练后的模型进行封装，形成权重文件，留出接口，方便进行统一的调度使用</a:t>
            </a:r>
          </a:p>
        </p:txBody>
      </p:sp>
      <p:sp>
        <p:nvSpPr>
          <p:cNvPr id="3" name="TextBox 29">
            <a:extLst>
              <a:ext uri="{FF2B5EF4-FFF2-40B4-BE49-F238E27FC236}">
                <a16:creationId xmlns:a16="http://schemas.microsoft.com/office/drawing/2014/main" id="{24B0F7FF-5DB2-9801-734F-0E0B3A739524}"/>
              </a:ext>
            </a:extLst>
          </p:cNvPr>
          <p:cNvSpPr txBox="1"/>
          <p:nvPr/>
        </p:nvSpPr>
        <p:spPr>
          <a:xfrm>
            <a:off x="8854400" y="5798879"/>
            <a:ext cx="2598420" cy="42441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just">
              <a:lnSpc>
                <a:spcPct val="120000"/>
              </a:lnSpc>
            </a:pPr>
            <a:r>
              <a:rPr lang="zh-CN" altLang="en-US" sz="1200" b="1" dirty="0">
                <a:solidFill>
                  <a:schemeClr val="tx1"/>
                </a:solidFill>
                <a:latin typeface="思源黑体" panose="020B0500000000000000" pitchFamily="34" charset="-122"/>
                <a:ea typeface="思源黑体" panose="020B0500000000000000" pitchFamily="34" charset="-122"/>
              </a:rPr>
              <a:t>进行不断的测试与检验，观察效果，进行后期的运行与维护</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876558" y="316709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sym typeface="+mn-ea"/>
              </a:rPr>
              <a:t>项目展示</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2" name="图片 1">
            <a:extLst>
              <a:ext uri="{FF2B5EF4-FFF2-40B4-BE49-F238E27FC236}">
                <a16:creationId xmlns:a16="http://schemas.microsoft.com/office/drawing/2014/main" id="{C9FAEDF8-2E80-9901-513C-D962DAB3163A}"/>
              </a:ext>
            </a:extLst>
          </p:cNvPr>
          <p:cNvPicPr>
            <a:picLocks noChangeAspect="1"/>
          </p:cNvPicPr>
          <p:nvPr/>
        </p:nvPicPr>
        <p:blipFill>
          <a:blip r:embed="rId3"/>
          <a:stretch>
            <a:fillRect/>
          </a:stretch>
        </p:blipFill>
        <p:spPr>
          <a:xfrm>
            <a:off x="6814593" y="1473382"/>
            <a:ext cx="3981436" cy="4176519"/>
          </a:xfrm>
          <a:prstGeom prst="rect">
            <a:avLst/>
          </a:prstGeom>
        </p:spPr>
      </p:pic>
      <p:sp>
        <p:nvSpPr>
          <p:cNvPr id="4" name="文本框 3">
            <a:extLst>
              <a:ext uri="{FF2B5EF4-FFF2-40B4-BE49-F238E27FC236}">
                <a16:creationId xmlns:a16="http://schemas.microsoft.com/office/drawing/2014/main" id="{92F47D58-9F68-E026-E298-E7548B1CD154}"/>
              </a:ext>
            </a:extLst>
          </p:cNvPr>
          <p:cNvSpPr txBox="1"/>
          <p:nvPr/>
        </p:nvSpPr>
        <p:spPr>
          <a:xfrm>
            <a:off x="7513976" y="5716032"/>
            <a:ext cx="3469876" cy="307777"/>
          </a:xfrm>
          <a:prstGeom prst="rect">
            <a:avLst/>
          </a:prstGeom>
          <a:noFill/>
        </p:spPr>
        <p:txBody>
          <a:bodyPr wrap="square" rtlCol="0">
            <a:spAutoFit/>
          </a:bodyPr>
          <a:lstStyle/>
          <a:p>
            <a:r>
              <a:rPr lang="zh-CN" altLang="en-US" sz="1400" b="1" dirty="0">
                <a:ea typeface="思源黑体" panose="020B0500000000000000"/>
              </a:rPr>
              <a:t>其他已优化模型权重文件缩略图</a:t>
            </a:r>
          </a:p>
        </p:txBody>
      </p:sp>
      <p:pic>
        <p:nvPicPr>
          <p:cNvPr id="7" name="图片 6">
            <a:extLst>
              <a:ext uri="{FF2B5EF4-FFF2-40B4-BE49-F238E27FC236}">
                <a16:creationId xmlns:a16="http://schemas.microsoft.com/office/drawing/2014/main" id="{EE19368C-EFC7-F33E-F445-5D1D711B0F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512"/>
          <a:stretch/>
        </p:blipFill>
        <p:spPr>
          <a:xfrm>
            <a:off x="1406898" y="1473382"/>
            <a:ext cx="3984655" cy="3304508"/>
          </a:xfrm>
          <a:prstGeom prst="rect">
            <a:avLst/>
          </a:prstGeom>
        </p:spPr>
      </p:pic>
      <p:pic>
        <p:nvPicPr>
          <p:cNvPr id="11" name="图片 10">
            <a:extLst>
              <a:ext uri="{FF2B5EF4-FFF2-40B4-BE49-F238E27FC236}">
                <a16:creationId xmlns:a16="http://schemas.microsoft.com/office/drawing/2014/main" id="{85089A24-E356-27FF-6F51-E8AB8F278C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6898" y="4777891"/>
            <a:ext cx="3984655" cy="1245918"/>
          </a:xfrm>
          <a:prstGeom prst="rect">
            <a:avLst/>
          </a:prstGeom>
        </p:spPr>
      </p:pic>
      <p:sp>
        <p:nvSpPr>
          <p:cNvPr id="12" name="文本框 11">
            <a:extLst>
              <a:ext uri="{FF2B5EF4-FFF2-40B4-BE49-F238E27FC236}">
                <a16:creationId xmlns:a16="http://schemas.microsoft.com/office/drawing/2014/main" id="{B0562C43-9E9F-383B-3F14-1BD930268BC1}"/>
              </a:ext>
            </a:extLst>
          </p:cNvPr>
          <p:cNvSpPr txBox="1"/>
          <p:nvPr/>
        </p:nvSpPr>
        <p:spPr>
          <a:xfrm>
            <a:off x="2476702" y="6099484"/>
            <a:ext cx="3469876" cy="307777"/>
          </a:xfrm>
          <a:prstGeom prst="rect">
            <a:avLst/>
          </a:prstGeom>
          <a:noFill/>
        </p:spPr>
        <p:txBody>
          <a:bodyPr wrap="square" rtlCol="0">
            <a:spAutoFit/>
          </a:bodyPr>
          <a:lstStyle/>
          <a:p>
            <a:r>
              <a:rPr lang="zh-CN" altLang="en-US" sz="1400" b="1" dirty="0">
                <a:ea typeface="思源黑体" panose="020B0500000000000000"/>
              </a:rPr>
              <a:t>部分训练函数代码</a:t>
            </a:r>
          </a:p>
        </p:txBody>
      </p:sp>
    </p:spTree>
    <p:extLst>
      <p:ext uri="{BB962C8B-B14F-4D97-AF65-F5344CB8AC3E}">
        <p14:creationId xmlns:p14="http://schemas.microsoft.com/office/powerpoint/2010/main" val="34250283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7" name="图片 6">
            <a:extLst>
              <a:ext uri="{FF2B5EF4-FFF2-40B4-BE49-F238E27FC236}">
                <a16:creationId xmlns:a16="http://schemas.microsoft.com/office/drawing/2014/main" id="{C3722D06-7988-A557-0202-1FF4F82734C0}"/>
              </a:ext>
            </a:extLst>
          </p:cNvPr>
          <p:cNvPicPr>
            <a:picLocks noChangeAspect="1"/>
          </p:cNvPicPr>
          <p:nvPr/>
        </p:nvPicPr>
        <p:blipFill>
          <a:blip r:embed="rId3"/>
          <a:stretch>
            <a:fillRect/>
          </a:stretch>
        </p:blipFill>
        <p:spPr>
          <a:xfrm>
            <a:off x="700572" y="1676382"/>
            <a:ext cx="10790855" cy="2217612"/>
          </a:xfrm>
          <a:prstGeom prst="rect">
            <a:avLst/>
          </a:prstGeom>
        </p:spPr>
      </p:pic>
      <p:pic>
        <p:nvPicPr>
          <p:cNvPr id="9" name="图片 8">
            <a:extLst>
              <a:ext uri="{FF2B5EF4-FFF2-40B4-BE49-F238E27FC236}">
                <a16:creationId xmlns:a16="http://schemas.microsoft.com/office/drawing/2014/main" id="{11DB06B3-FED0-34DA-E11E-013E7E916BCD}"/>
              </a:ext>
            </a:extLst>
          </p:cNvPr>
          <p:cNvPicPr>
            <a:picLocks noChangeAspect="1"/>
          </p:cNvPicPr>
          <p:nvPr/>
        </p:nvPicPr>
        <p:blipFill>
          <a:blip r:embed="rId4"/>
          <a:stretch>
            <a:fillRect/>
          </a:stretch>
        </p:blipFill>
        <p:spPr>
          <a:xfrm>
            <a:off x="2755902" y="4202363"/>
            <a:ext cx="6530906" cy="1958510"/>
          </a:xfrm>
          <a:prstGeom prst="rect">
            <a:avLst/>
          </a:prstGeom>
        </p:spPr>
      </p:pic>
      <p:sp>
        <p:nvSpPr>
          <p:cNvPr id="2" name="文本框 1">
            <a:extLst>
              <a:ext uri="{FF2B5EF4-FFF2-40B4-BE49-F238E27FC236}">
                <a16:creationId xmlns:a16="http://schemas.microsoft.com/office/drawing/2014/main" id="{A875E2B2-3F88-DDD6-BD0F-1F16785723BD}"/>
              </a:ext>
            </a:extLst>
          </p:cNvPr>
          <p:cNvSpPr txBox="1"/>
          <p:nvPr/>
        </p:nvSpPr>
        <p:spPr>
          <a:xfrm>
            <a:off x="5036462" y="3833031"/>
            <a:ext cx="3276096" cy="276999"/>
          </a:xfrm>
          <a:prstGeom prst="rect">
            <a:avLst/>
          </a:prstGeom>
          <a:noFill/>
        </p:spPr>
        <p:txBody>
          <a:bodyPr wrap="square" rtlCol="0">
            <a:spAutoFit/>
          </a:bodyPr>
          <a:lstStyle/>
          <a:p>
            <a:r>
              <a:rPr lang="zh-CN" altLang="en-US" sz="1200" b="1" dirty="0">
                <a:ea typeface="思源黑体" panose="020B0500000000000000"/>
              </a:rPr>
              <a:t>经典</a:t>
            </a:r>
            <a:r>
              <a:rPr lang="en-US" altLang="zh-CN" sz="1200" b="1" dirty="0">
                <a:ea typeface="思源黑体" panose="020B0500000000000000"/>
              </a:rPr>
              <a:t>CNN</a:t>
            </a:r>
            <a:r>
              <a:rPr lang="zh-CN" altLang="en-US" sz="1200" b="1" dirty="0">
                <a:ea typeface="思源黑体" panose="020B0500000000000000"/>
              </a:rPr>
              <a:t>网络结构</a:t>
            </a:r>
          </a:p>
        </p:txBody>
      </p:sp>
      <p:sp>
        <p:nvSpPr>
          <p:cNvPr id="4" name="文本框 3">
            <a:extLst>
              <a:ext uri="{FF2B5EF4-FFF2-40B4-BE49-F238E27FC236}">
                <a16:creationId xmlns:a16="http://schemas.microsoft.com/office/drawing/2014/main" id="{4AC34882-BD46-147B-1021-EA8B2879F3DE}"/>
              </a:ext>
            </a:extLst>
          </p:cNvPr>
          <p:cNvSpPr txBox="1"/>
          <p:nvPr/>
        </p:nvSpPr>
        <p:spPr>
          <a:xfrm>
            <a:off x="5135174" y="6050643"/>
            <a:ext cx="1562352" cy="276999"/>
          </a:xfrm>
          <a:prstGeom prst="rect">
            <a:avLst/>
          </a:prstGeom>
          <a:noFill/>
        </p:spPr>
        <p:txBody>
          <a:bodyPr wrap="square" rtlCol="0">
            <a:spAutoFit/>
          </a:bodyPr>
          <a:lstStyle/>
          <a:p>
            <a:r>
              <a:rPr lang="zh-CN" altLang="en-US" sz="1200" b="1" dirty="0">
                <a:ea typeface="思源黑体" panose="020B0500000000000000"/>
              </a:rPr>
              <a:t>优化后网络结构</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2" name="图片 1">
            <a:extLst>
              <a:ext uri="{FF2B5EF4-FFF2-40B4-BE49-F238E27FC236}">
                <a16:creationId xmlns:a16="http://schemas.microsoft.com/office/drawing/2014/main" id="{18A039FD-C8F9-0A65-764B-768C59684316}"/>
              </a:ext>
            </a:extLst>
          </p:cNvPr>
          <p:cNvPicPr>
            <a:picLocks noChangeAspect="1"/>
          </p:cNvPicPr>
          <p:nvPr/>
        </p:nvPicPr>
        <p:blipFill rotWithShape="1">
          <a:blip r:embed="rId3"/>
          <a:srcRect l="2042" r="1628" b="4304"/>
          <a:stretch/>
        </p:blipFill>
        <p:spPr>
          <a:xfrm>
            <a:off x="488163" y="1937801"/>
            <a:ext cx="7099540" cy="3421431"/>
          </a:xfrm>
          <a:prstGeom prst="rect">
            <a:avLst/>
          </a:prstGeom>
        </p:spPr>
      </p:pic>
      <p:pic>
        <p:nvPicPr>
          <p:cNvPr id="4" name="图片 3">
            <a:extLst>
              <a:ext uri="{FF2B5EF4-FFF2-40B4-BE49-F238E27FC236}">
                <a16:creationId xmlns:a16="http://schemas.microsoft.com/office/drawing/2014/main" id="{3262FA52-29D1-0C2F-D8F2-FD0CC6E2A6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47"/>
          <a:stretch/>
        </p:blipFill>
        <p:spPr>
          <a:xfrm>
            <a:off x="7716890" y="588968"/>
            <a:ext cx="1610798" cy="5342521"/>
          </a:xfrm>
          <a:prstGeom prst="rect">
            <a:avLst/>
          </a:prstGeom>
        </p:spPr>
      </p:pic>
      <p:pic>
        <p:nvPicPr>
          <p:cNvPr id="5" name="图片 4">
            <a:extLst>
              <a:ext uri="{FF2B5EF4-FFF2-40B4-BE49-F238E27FC236}">
                <a16:creationId xmlns:a16="http://schemas.microsoft.com/office/drawing/2014/main" id="{986B2502-9BF6-1C59-1544-928F4824DE3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90" b="1"/>
          <a:stretch/>
        </p:blipFill>
        <p:spPr>
          <a:xfrm>
            <a:off x="9192445" y="595023"/>
            <a:ext cx="2356817" cy="5390965"/>
          </a:xfrm>
          <a:prstGeom prst="rect">
            <a:avLst/>
          </a:prstGeom>
        </p:spPr>
      </p:pic>
      <p:sp>
        <p:nvSpPr>
          <p:cNvPr id="6" name="文本框 5">
            <a:extLst>
              <a:ext uri="{FF2B5EF4-FFF2-40B4-BE49-F238E27FC236}">
                <a16:creationId xmlns:a16="http://schemas.microsoft.com/office/drawing/2014/main" id="{1924A88E-2FD1-CA7E-82C5-709234CB67E0}"/>
              </a:ext>
            </a:extLst>
          </p:cNvPr>
          <p:cNvSpPr txBox="1"/>
          <p:nvPr/>
        </p:nvSpPr>
        <p:spPr>
          <a:xfrm>
            <a:off x="2864312" y="5595401"/>
            <a:ext cx="1871190" cy="307777"/>
          </a:xfrm>
          <a:prstGeom prst="rect">
            <a:avLst/>
          </a:prstGeom>
          <a:noFill/>
        </p:spPr>
        <p:txBody>
          <a:bodyPr wrap="square" rtlCol="0">
            <a:spAutoFit/>
          </a:bodyPr>
          <a:lstStyle/>
          <a:p>
            <a:r>
              <a:rPr lang="en-US" altLang="zh-CN" sz="1400" b="1" dirty="0">
                <a:ea typeface="思源黑体" panose="020B0500000000000000"/>
              </a:rPr>
              <a:t>Caffe</a:t>
            </a:r>
            <a:r>
              <a:rPr lang="zh-CN" altLang="en-US" sz="1400" b="1" dirty="0">
                <a:ea typeface="思源黑体" panose="020B0500000000000000"/>
              </a:rPr>
              <a:t>整体模型文件图</a:t>
            </a:r>
          </a:p>
        </p:txBody>
      </p:sp>
      <p:sp>
        <p:nvSpPr>
          <p:cNvPr id="7" name="文本框 6">
            <a:extLst>
              <a:ext uri="{FF2B5EF4-FFF2-40B4-BE49-F238E27FC236}">
                <a16:creationId xmlns:a16="http://schemas.microsoft.com/office/drawing/2014/main" id="{E8EA2DA6-B662-F2D2-70EE-11D61C1BFCA0}"/>
              </a:ext>
            </a:extLst>
          </p:cNvPr>
          <p:cNvSpPr txBox="1"/>
          <p:nvPr/>
        </p:nvSpPr>
        <p:spPr>
          <a:xfrm>
            <a:off x="8522289" y="5985988"/>
            <a:ext cx="1760169" cy="307777"/>
          </a:xfrm>
          <a:prstGeom prst="rect">
            <a:avLst/>
          </a:prstGeom>
          <a:noFill/>
        </p:spPr>
        <p:txBody>
          <a:bodyPr wrap="square" rtlCol="0">
            <a:spAutoFit/>
          </a:bodyPr>
          <a:lstStyle/>
          <a:p>
            <a:r>
              <a:rPr lang="en-US" altLang="zh-CN" sz="1400" b="1" dirty="0">
                <a:ea typeface="思源黑体" panose="020B0500000000000000"/>
              </a:rPr>
              <a:t>Caffe</a:t>
            </a:r>
            <a:r>
              <a:rPr lang="zh-CN" altLang="en-US" sz="1400" b="1" dirty="0">
                <a:ea typeface="思源黑体" panose="020B0500000000000000"/>
              </a:rPr>
              <a:t>框架展示</a:t>
            </a:r>
          </a:p>
        </p:txBody>
      </p:sp>
    </p:spTree>
    <p:extLst>
      <p:ext uri="{BB962C8B-B14F-4D97-AF65-F5344CB8AC3E}">
        <p14:creationId xmlns:p14="http://schemas.microsoft.com/office/powerpoint/2010/main" val="81543369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8516"/>
            <a:ext cx="3629564" cy="456129"/>
          </a:xfrm>
        </p:spPr>
        <p:txBody>
          <a:bodyPr/>
          <a:lstStyle/>
          <a:p>
            <a:pPr>
              <a:lnSpc>
                <a:spcPct val="120000"/>
              </a:lnSpc>
            </a:pPr>
            <a:r>
              <a:rPr lang="zh-CN" altLang="en-US" dirty="0"/>
              <a:t>项目展示</a:t>
            </a:r>
          </a:p>
        </p:txBody>
      </p:sp>
      <p:pic>
        <p:nvPicPr>
          <p:cNvPr id="4" name="图片 3">
            <a:extLst>
              <a:ext uri="{FF2B5EF4-FFF2-40B4-BE49-F238E27FC236}">
                <a16:creationId xmlns:a16="http://schemas.microsoft.com/office/drawing/2014/main" id="{65BE8876-8B32-FD4D-F8D5-F796B427C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2" y="1579004"/>
            <a:ext cx="3629565" cy="2409914"/>
          </a:xfrm>
          <a:prstGeom prst="rect">
            <a:avLst/>
          </a:prstGeom>
        </p:spPr>
      </p:pic>
      <p:pic>
        <p:nvPicPr>
          <p:cNvPr id="10" name="图片 9">
            <a:extLst>
              <a:ext uri="{FF2B5EF4-FFF2-40B4-BE49-F238E27FC236}">
                <a16:creationId xmlns:a16="http://schemas.microsoft.com/office/drawing/2014/main" id="{A38EF235-7A1F-75AE-BCA2-2920E3D9B2F9}"/>
              </a:ext>
            </a:extLst>
          </p:cNvPr>
          <p:cNvPicPr>
            <a:picLocks noChangeAspect="1"/>
          </p:cNvPicPr>
          <p:nvPr/>
        </p:nvPicPr>
        <p:blipFill rotWithShape="1">
          <a:blip r:embed="rId4">
            <a:extLst>
              <a:ext uri="{28A0092B-C50C-407E-A947-70E740481C1C}">
                <a14:useLocalDpi xmlns:a14="http://schemas.microsoft.com/office/drawing/2010/main" val="0"/>
              </a:ext>
            </a:extLst>
          </a:blip>
          <a:srcRect r="40043"/>
          <a:stretch/>
        </p:blipFill>
        <p:spPr>
          <a:xfrm>
            <a:off x="1778002" y="3988918"/>
            <a:ext cx="2659697" cy="2409915"/>
          </a:xfrm>
          <a:prstGeom prst="rect">
            <a:avLst/>
          </a:prstGeom>
        </p:spPr>
      </p:pic>
      <p:pic>
        <p:nvPicPr>
          <p:cNvPr id="12" name="图片 11">
            <a:extLst>
              <a:ext uri="{FF2B5EF4-FFF2-40B4-BE49-F238E27FC236}">
                <a16:creationId xmlns:a16="http://schemas.microsoft.com/office/drawing/2014/main" id="{F7C84B2B-3AF4-102F-8BF9-9750DC94E3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8545" y="4133111"/>
            <a:ext cx="2731515" cy="1761169"/>
          </a:xfrm>
          <a:prstGeom prst="rect">
            <a:avLst/>
          </a:prstGeom>
        </p:spPr>
      </p:pic>
      <p:pic>
        <p:nvPicPr>
          <p:cNvPr id="5" name="图片 4">
            <a:extLst>
              <a:ext uri="{FF2B5EF4-FFF2-40B4-BE49-F238E27FC236}">
                <a16:creationId xmlns:a16="http://schemas.microsoft.com/office/drawing/2014/main" id="{CB14FB7D-E497-B2A4-9E28-133CEAA87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545" y="1163023"/>
            <a:ext cx="4286470" cy="2825895"/>
          </a:xfrm>
          <a:prstGeom prst="rect">
            <a:avLst/>
          </a:prstGeom>
        </p:spPr>
      </p:pic>
    </p:spTree>
    <p:extLst>
      <p:ext uri="{BB962C8B-B14F-4D97-AF65-F5344CB8AC3E}">
        <p14:creationId xmlns:p14="http://schemas.microsoft.com/office/powerpoint/2010/main" val="7202840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宽屏</PresentationFormat>
  <Paragraphs>63</Paragraphs>
  <Slides>13</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Helvetica Neue</vt:lpstr>
      <vt:lpstr>思源黑体</vt:lpstr>
      <vt:lpstr>微软雅黑</vt:lpstr>
      <vt:lpstr>Agency FB</vt:lpstr>
      <vt:lpstr>Arial</vt:lpstr>
      <vt:lpstr>Calibri</vt:lpstr>
      <vt:lpstr>Office 主题</vt:lpstr>
      <vt:lpstr>PowerPoint 演示文稿</vt:lpstr>
      <vt:lpstr>PowerPoint 演示文稿</vt:lpstr>
      <vt:lpstr>PowerPoint 演示文稿</vt:lpstr>
      <vt:lpstr>项目实施过程概述</vt:lpstr>
      <vt:lpstr>PowerPoint 演示文稿</vt:lpstr>
      <vt:lpstr>项目展示</vt:lpstr>
      <vt:lpstr>项目展示</vt:lpstr>
      <vt:lpstr>项目展示</vt:lpstr>
      <vt:lpstr>项目展示</vt:lpstr>
      <vt:lpstr>项目展示</vt:lpstr>
      <vt:lpstr>PowerPoint 演示文稿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23</cp:revision>
  <dcterms:created xsi:type="dcterms:W3CDTF">2021-05-12T03:31:00Z</dcterms:created>
  <dcterms:modified xsi:type="dcterms:W3CDTF">2024-06-15T05:53:04Z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28EEECCC6A0C42198EFB4258F1FE1130</vt:lpwstr>
  </property>
  <property fmtid="{D5CDD505-2E9C-101B-9397-08002B2CF9AE}" pid="3" name="KSOProductBuildVer">
    <vt:lpwstr>2052-11.1.0.11365</vt:lpwstr>
  </property>
</Properties>
</file>